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 xmlns:a="http://schemas.openxmlformats.org/drawingml/2006/main" xmlns:r="http://schemas.openxmlformats.org/officeDocument/2006/relationships" xmlns:p="http://schemas.openxmlformats.org/presentationml/2006/main"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 xmlns="http://schemas.openxmlformats.org/package/2006/relationships"><Relationship Id="rId3" Type="http://schemas.openxmlformats.org/officeDocument/2006/relationships/tags" Target="tags/tag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/Relationships>
</file>

<file path=ppt/media/file13b2911f51fe2.jpeg>
</file>

<file path=ppt/media/file13b291c1ab2a8.jpeg>
</file>

<file path=ppt/media/file13b291cc74202.jpeg>
</file>

<file path=ppt/media/file13b2920903817.jpeg>
</file>

<file path=ppt/media/file13b2928a86068.jpeg>
</file>

<file path=ppt/media/file13b292bfc8ac6.jpeg>
</file>

<file path=ppt/media/file13b293a44e9d4.jpeg>
</file>

<file path=ppt/media/file13b293ac81fee.jpeg>
</file>

<file path=ppt/media/file13b293c65eabc.jpeg>
</file>

<file path=ppt/media/file13b293fe1f1b8.jpeg>
</file>

<file path=ppt/media/file13b29417f149.jpeg>
</file>

<file path=ppt/media/file13b29465160b2.jpeg>
</file>

<file path=ppt/media/file13b2946cb0549.jpeg>
</file>

<file path=ppt/media/file13b294715fb9e.jpeg>
</file>

<file path=ppt/media/file13b294a6d08f0.jpeg>
</file>

<file path=ppt/media/file13b294bd706a4.jpeg>
</file>

<file path=ppt/media/file13b2950fae3b9.jpeg>
</file>

<file path=ppt/media/file13b295c527eb4.jpeg>
</file>

<file path=ppt/media/file13b295dbea010.jpeg>
</file>

<file path=ppt/media/file13b296caf6799.jpeg>
</file>

<file path=ppt/media/file13b296fbaa58d.jpeg>
</file>

<file path=ppt/media/file13b2971217632.jpeg>
</file>

<file path=ppt/media/file13b29740037a3.jpeg>
</file>

<file path=ppt/media/file13b29743a6687.jpeg>
</file>

<file path=ppt/media/file13b2977cb038.jpeg>
</file>

<file path=ppt/media/file13b298a36a2f.jpeg>
</file>

<file path=ppt/media/file13b29ac487cc.jpeg>
</file>

<file path=ppt/media/file13b29b15305f.jpeg>
</file>

<file path=ppt/media/file13b29dfeaa8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1f51fe2.jpeg"/></Relationships>
</file>

<file path=ppt/slides/_rels/slide1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40037a3.jpeg"/></Relationships>
</file>

<file path=ppt/slides/_rels/slide1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3a44e9d4.jpeg"/></Relationships>
</file>

<file path=ppt/slides/_rels/slide1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17f149.jpeg"/></Relationships>
</file>

<file path=ppt/slides/_rels/slide2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3fe1f1b8.jpeg"/></Relationships>
</file>

<file path=ppt/slides/_rels/slide2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ac487cc.jpeg"/></Relationships>
</file>

<file path=ppt/slides/_rels/slide2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6caf6799.jpeg"/></Relationships>
</file>

<file path=ppt/slides/_rels/slide2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6fbaa58d.jpeg"/></Relationships>
</file>

<file path=ppt/slides/_rels/slide2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6cb0549.jpeg"/></Relationships>
</file>

<file path=ppt/slides/_rels/slide2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3ac81fee.jpeg"/></Relationships>
</file>

<file path=ppt/slides/_rels/slide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28a86068.jpeg"/></Relationships>
</file>

<file path=ppt/slides/_rels/slide3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65160b2.jpeg"/></Relationships>
</file>

<file path=ppt/slides/_rels/slide3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8a36a2f.jpeg"/></Relationships>
</file>

<file path=ppt/slides/_rels/slide3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20903817.jpeg"/></Relationships>
</file>

<file path=ppt/slides/_rels/slide3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c527eb4.jpeg"/></Relationships>
</file>

<file path=ppt/slides/_rels/slide3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2bfc8ac6.jpeg"/></Relationships>
</file>

<file path=ppt/slides/_rels/slide3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0fae3b9.jpeg"/></Relationships>
</file>

<file path=ppt/slides/_rels/slide3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7cb038.jpeg"/></Relationships>
</file>

<file path=ppt/slides/_rels/slide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b15305f.jpeg"/></Relationships>
</file>

<file path=ppt/slides/_rels/slide42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c1ab2a8.jpeg"/></Relationships>
</file>

<file path=ppt/slides/_rels/slide43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1cc74202.jpeg"/></Relationships>
</file>

<file path=ppt/slides/_rels/slide44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5dbea010.jpeg"/></Relationships>
</file>

<file path=ppt/slides/_rels/slide4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dfeaa85.jpeg"/></Relationships>
</file>

<file path=ppt/slides/_rels/slide4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a6d08f0.jpeg"/></Relationships>
</file>

<file path=ppt/slides/_rels/slide4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3c65eabc.jpeg"/></Relationships>
</file>

<file path=ppt/slides/_rels/slide5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1217632.jpeg"/></Relationships>
</file>

<file path=ppt/slides/_rels/slide50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715fb9e.jpeg"/></Relationships>
</file>

<file path=ppt/slides/_rels/slide51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743a6687.jpeg"/></Relationships>
</file>

<file path=ppt/slides/_rels/slide6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file13b294bd706a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Academy, Fountain Park, Lewis Place Place, Vandeventer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Monthly Crime Report: April 2020</a:t>
            </a:r>
          </a:p>
          <a:p>
            <a:r>
              <a:rPr/>
              <a:t>Washington University Medical Center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 total crimes in April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-67%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(12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0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-100%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(3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32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(33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14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75%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(8 crimes against persons)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Lewis Place: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Total Crime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crimes in April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(10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(2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46 total crimes in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(42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13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18%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(11 crimes against persons)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Vandeventer: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030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972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Total Crime Map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Title 1"/>
          <p:cNvPicPr>
            <a:picLocks noGrp="1"/>
          </p:cNvPicPr>
          <p:nvPr>
            <p:ph type="title"/>
          </p:nvPr>
        </p:nvPicPr>
        <p:blipFill>
          <a:blip cstate="print" r:embed="rId2"/>
          <a:stretch>
            <a:fillRect/>
          </a:stretch>
        </p:blipFill>
        <p:spPr>
          <a:xfrm>
            <a:off x="457200" y="274638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Crime Rates Map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District 5: Density Map Explanation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algn="l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There are 15 neighborhoods in District 5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one neighborhood was 4 (Lewis Place)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90 (Central West End)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number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19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The minimum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2.21 (Skinker DeBaliviere)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The maximum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10.42 (Visitation Park)</a:t>
            </a:r>
          </a:p>
          <a:p xmlns:a="http://schemas.openxmlformats.org/drawingml/2006/main" xmlns:r="http://schemas.openxmlformats.org/officeDocument/2006/relationships" xmlns:p="http://schemas.openxmlformats.org/presentationml/2006/main"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B0F0">
                    <a:alpha val="100000"/>
                  </a:srgbClr>
                </a:solidFill>
                <a:latin typeface="Arial"/>
                <a:cs typeface="Arial"/>
              </a:rPr>
              <a:t>The mean rate of crimes </a:t>
            </a:r>
            <a:r xmlns:a="http://schemas.openxmlformats.org/drawingml/2006/main" xmlns:r="http://schemas.openxmlformats.org/officeDocument/2006/relationships" xmlns:p="http://schemas.openxmlformats.org/presentationml/2006/main"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in one neighborhood was 4.79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18 total crimes in April 2020</a:t>
            </a:r>
          </a:p>
          <a:p>
            <a:pPr lvl="1"/>
            <a:r>
              <a:rPr cap="none" sz="24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12%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(16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10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FF0000">
                    <a:alpha val="100000"/>
                  </a:srgbClr>
                </a:solidFill>
                <a:latin typeface="Arial"/>
                <a:cs typeface="Arial"/>
              </a:rPr>
              <a:t>100%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(5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48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-28%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(67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20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-26%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(27 crimes against persons)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Academy: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Time of Crimes Map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Violent Crime Map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Crime Density Map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601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Total Crimes by Days of the Week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Crimes by Time of Day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Crimes by Day and Category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Fountain Park: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Time of Crimes Map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Violent Crime Map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Crime Density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Motor Vehicle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Shoplifting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Total Crimes by Days of the Week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Crimes by Time of Day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Crimes by Day and Category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Lewis Place: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3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Time of Crimes Map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Violent Crime Map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Crime Density Map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62480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990856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Total Crimes by Days of the Week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Crimes by Time of Day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Lewis Place: Crimes by Day and Category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Vandevneter: Neighborhood Detail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Appendix 4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Time of Crimes Map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Violent Crime Map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Crime Density Map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Larceny Breakdown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973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Type of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All Other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From Building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Parts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200679"/>
                <a:gridCol w="1394131"/>
              </a:tblGrid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Monetary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1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$500 - $24,999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28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Under $500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98348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Total Crimes by Days of the Week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Academy: Total Crime Map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Crimes by Time of Day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Vandeventer: Crimes by Day and Category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Notes</a:t>
            </a:r>
          </a:p>
        </p:txBody>
      </p:sp>
      <p:sp xmlns:a="http://schemas.openxmlformats.org/drawingml/2006/main" xmlns:r="http://schemas.openxmlformats.org/officeDocument/2006/relationships" xmlns:p="http://schemas.openxmlformats.org/presentationml/2006/main"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8 total crimes in April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-33%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April 2019 (12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April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-40%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April 2019 (5 crimes against persons)</a:t>
            </a:r>
          </a:p>
          <a:p>
            <a:pPr/>
            <a:r>
              <a:rPr cap="none" sz="2800" b="1" u="sng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34 total crimes in 2020</a:t>
            </a:r>
          </a:p>
          <a:p>
            <a:pPr lvl="1"/>
            <a:r>
              <a:rPr cap="none" sz="24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-45% change 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compared to this time in 2019 (62 total crimes)</a:t>
            </a:r>
          </a:p>
          <a:p>
            <a:pPr lvl="1"/>
            <a:r>
              <a:rPr cap="none" sz="2400" b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11 crime(s) against persons</a:t>
            </a:r>
            <a:r>
              <a:rPr cap="none" sz="24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in 2020</a:t>
            </a:r>
          </a:p>
          <a:p>
            <a:pPr lvl="2"/>
            <a:r>
              <a:rPr cap="none" sz="2000">
                <a:solidFill>
                  <a:srgbClr val="00B050">
                    <a:alpha val="100000"/>
                  </a:srgbClr>
                </a:solidFill>
                <a:latin typeface="Arial"/>
                <a:cs typeface="Arial"/>
              </a:rPr>
              <a:t>-56% change</a:t>
            </a:r>
            <a:r>
              <a:rPr cap="none" sz="20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compared to this time in 2019 (25 crimes against persons)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"/>
          <p:cNvSpPr>
            <a:spLocks noGrp="1"/>
          </p:cNvSpPr>
          <p:nvPr>
            <p:ph type="title"/>
          </p:nvPr>
        </p:nvSpPr>
        <p:spPr>
          <a:xfrm>
            <a:off x="365760" y="365760"/>
            <a:ext cx="8412480" cy="640080"/>
          </a:xfrm>
        </p:spPr>
        <p:txBody>
          <a:bodyPr/>
          <a:lstStyle/>
          <a:p>
            <a:r>
              <a:rPr/>
              <a:t>Fountain Park: Year to Year Comparison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365760" y="12801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24689"/>
                <a:gridCol w="486012"/>
                <a:gridCol w="439355"/>
                <a:gridCol w="509341"/>
                <a:gridCol w="509341"/>
                <a:gridCol w="478100"/>
                <a:gridCol w="509205"/>
                <a:gridCol w="509205"/>
                <a:gridCol w="571347"/>
              </a:tblGrid>
              <a:tr h="28875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Jul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Aug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Sep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Oct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Nov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Dec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365760" y="4023360"/>
          <a:ext cx="3657600" cy="2743200"/>
        </p:xfrm>
        <a:graphic>
          <a:graphicData uri="http://schemas.openxmlformats.org/drawingml/2006/table">
            <a:tbl>
              <a:tblPr/>
              <a:tblGrid>
                <a:gridCol w="1511047"/>
                <a:gridCol w="486012"/>
                <a:gridCol w="501497"/>
                <a:gridCol w="501360"/>
                <a:gridCol w="478168"/>
                <a:gridCol w="571347"/>
              </a:tblGrid>
              <a:tr h="2869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Jan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Feb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Mar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Apr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Arson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Homicide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55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Motor Vehicle Theft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Robbery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              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a="http://schemas.openxmlformats.org/drawingml/2006/main" xmlns:r="http://schemas.openxmlformats.org/officeDocument/2006/relationships" xmlns:p="http://schemas.openxmlformats.org/presentationml/2006/main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Summary Tables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3" name=""/>
          <p:cNvGraphicFramePr>
            <a:graphicFrameLocks noGrp="true"/>
          </p:cNvGraphicFramePr>
          <p:nvPr/>
        </p:nvGraphicFramePr>
        <p:xfrm rot="0">
          <a:off x="51663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472234"/>
                <a:gridCol w="1394131"/>
              </a:tblGrid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Part 1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Aggravated Assault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Burgalry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Larceny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" name=""/>
          <p:cNvGraphicFramePr>
            <a:graphicFrameLocks noGrp="true"/>
          </p:cNvGraphicFramePr>
          <p:nvPr/>
        </p:nvGraphicFramePr>
        <p:xfrm rot="0">
          <a:off x="1051560" y="1900646"/>
          <a:ext cx="3657600" cy="2743200"/>
        </p:xfrm>
        <a:graphic>
          <a:graphicData uri="http://schemas.openxmlformats.org/drawingml/2006/table">
            <a:tbl>
              <a:tblPr/>
              <a:tblGrid>
                <a:gridCol w="1293448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 of the Week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Sun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Wed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077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Thu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59583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Fri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Sat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" name=""/>
          <p:cNvGraphicFramePr>
            <a:graphicFrameLocks noGrp="true"/>
          </p:cNvGraphicFramePr>
          <p:nvPr/>
        </p:nvGraphicFramePr>
        <p:xfrm rot="0">
          <a:off x="10515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759206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Crimes Against Persons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62758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FALSE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TRUE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" name=""/>
          <p:cNvGraphicFramePr>
            <a:graphicFrameLocks noGrp="true"/>
          </p:cNvGraphicFramePr>
          <p:nvPr/>
        </p:nvGraphicFramePr>
        <p:xfrm rot="0">
          <a:off x="5166360" y="4447903"/>
          <a:ext cx="3657600" cy="2743200"/>
        </p:xfrm>
        <a:graphic>
          <a:graphicData uri="http://schemas.openxmlformats.org/drawingml/2006/table">
            <a:tbl>
              <a:tblPr/>
              <a:tblGrid>
                <a:gridCol w="1013775"/>
                <a:gridCol w="1394131"/>
              </a:tblGrid>
              <a:tr h="290341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Time of 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Number of Crimes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Day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855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Night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61369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Total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 xmlns:a="http://schemas.openxmlformats.org/drawingml/2006/main" xmlns:r="http://schemas.openxmlformats.org/officeDocument/2006/relationships" xmlns:p="http://schemas.openxmlformats.org/presentationml/2006/main">
        <p:nvPicPr>
          <p:cNvPr id="2" name="Content Placeholder 2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457200" y="1600200"/>
            <a:ext cx="8229600" cy="4572000"/>
          </a:xfrm>
          <a:prstGeom prst="rect">
            <a:avLst/>
          </a:prstGeom>
        </p:spPr>
      </p:pic>
      <p:sp xmlns:a="http://schemas.openxmlformats.org/drawingml/2006/main" xmlns:r="http://schemas.openxmlformats.org/officeDocument/2006/relationships" xmlns:p="http://schemas.openxmlformats.org/presentationml/2006/main"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Fountain Park: Total Crime Map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>loganbogenut</cp:lastModifiedBy>
  <cp:revision>3</cp:revision>
  <dcterms:created xsi:type="dcterms:W3CDTF">2017-02-13T16:18:36Z</dcterms:created>
  <dcterms:modified xsi:type="dcterms:W3CDTF">2020-05-13T10:41:56Z</dcterms:modified>
  <cp:category/>
</cp:coreProperties>
</file>

<file path=docProps/thumbnail.jpeg>
</file>